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21"/>
  </p:notesMasterIdLst>
  <p:sldIdLst>
    <p:sldId id="278" r:id="rId5"/>
    <p:sldId id="279" r:id="rId6"/>
    <p:sldId id="280" r:id="rId7"/>
    <p:sldId id="282" r:id="rId8"/>
    <p:sldId id="285" r:id="rId9"/>
    <p:sldId id="287" r:id="rId10"/>
    <p:sldId id="296" r:id="rId11"/>
    <p:sldId id="298" r:id="rId12"/>
    <p:sldId id="295" r:id="rId13"/>
    <p:sldId id="290" r:id="rId14"/>
    <p:sldId id="301" r:id="rId15"/>
    <p:sldId id="302" r:id="rId16"/>
    <p:sldId id="303" r:id="rId17"/>
    <p:sldId id="304" r:id="rId18"/>
    <p:sldId id="292" r:id="rId19"/>
    <p:sldId id="293" r:id="rId20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09" autoAdjust="0"/>
  </p:normalViewPr>
  <p:slideViewPr>
    <p:cSldViewPr snapToGrid="0" snapToObjects="1">
      <p:cViewPr varScale="1">
        <p:scale>
          <a:sx n="74" d="100"/>
          <a:sy n="74" d="100"/>
        </p:scale>
        <p:origin x="576" y="72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=""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b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=""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=""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=""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=""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=""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=""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=""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=""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=""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=""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=""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=""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=""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=""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=""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=""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=""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=""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=""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=""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=""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=""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=""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=""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=""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=""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=""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=""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=""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=""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=""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=""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=""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=""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=""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=""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=""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=""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=""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=""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=""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=""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=""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=""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=""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=""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=""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=""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=""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b" anchorCtr="0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=""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=""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=""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=""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=""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=""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=""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=""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=""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=""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=""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=""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=""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=""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=""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=""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=""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=""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=""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=""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=""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=""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=""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=""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=""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=""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=""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=""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=""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457200"/>
            <a:ext cx="987552" cy="274320"/>
          </a:xfrm>
        </p:spPr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=""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=""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=""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=""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=""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=""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=""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=""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=""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=""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=""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=""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=""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=""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=""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=""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=""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=""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=""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=""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=""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=""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skhan.basm@gmail.com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3092" y="490330"/>
            <a:ext cx="5385816" cy="2719214"/>
          </a:xfrm>
        </p:spPr>
        <p:txBody>
          <a:bodyPr/>
          <a:lstStyle/>
          <a:p>
            <a:r>
              <a:rPr lang="en-US" dirty="0"/>
              <a:t>Investor Resilience and Capital market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9496" y="3483863"/>
            <a:ext cx="3493008" cy="1339927"/>
          </a:xfrm>
        </p:spPr>
        <p:txBody>
          <a:bodyPr/>
          <a:lstStyle/>
          <a:p>
            <a:r>
              <a:rPr lang="en-US" dirty="0"/>
              <a:t>Md Saddam </a:t>
            </a:r>
            <a:r>
              <a:rPr lang="en-US" dirty="0" smtClean="0"/>
              <a:t>Hossain </a:t>
            </a:r>
            <a:r>
              <a:rPr lang="en-US" dirty="0"/>
              <a:t>Khan</a:t>
            </a:r>
          </a:p>
          <a:p>
            <a:r>
              <a:rPr lang="en-US" dirty="0"/>
              <a:t>Grade 5 Faculty</a:t>
            </a:r>
          </a:p>
          <a:p>
            <a:r>
              <a:rPr lang="en-US" dirty="0" err="1"/>
              <a:t>BASM</a:t>
            </a:r>
            <a:r>
              <a:rPr lang="en-US" dirty="0"/>
              <a:t>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B309B0-6209-D3D0-9D5E-308B9F6E7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457200"/>
            <a:ext cx="8165592" cy="1554480"/>
          </a:xfrm>
        </p:spPr>
        <p:txBody>
          <a:bodyPr/>
          <a:lstStyle/>
          <a:p>
            <a:r>
              <a:rPr lang="en-US" dirty="0"/>
              <a:t>Enhancing Investor Resilience 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="" xmlns:a16="http://schemas.microsoft.com/office/drawing/2014/main" id="{5058AE03-D409-0714-CCED-4548A9C9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A2C39DD0-CD86-2929-7808-58D17FC2C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7640" y="2146808"/>
            <a:ext cx="7260336" cy="595376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Factors contributing investor resilience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="" xmlns:a16="http://schemas.microsoft.com/office/drawing/2014/main" id="{CE3C1BFF-2275-1E7D-0604-E6F5CFEC0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7260336" cy="2311908"/>
          </a:xfrm>
        </p:spPr>
        <p:txBody>
          <a:bodyPr/>
          <a:lstStyle/>
          <a:p>
            <a:r>
              <a:rPr lang="en-US" dirty="0"/>
              <a:t>Diversification </a:t>
            </a:r>
          </a:p>
          <a:p>
            <a:r>
              <a:rPr lang="en-US" dirty="0"/>
              <a:t>Long Term Perspective </a:t>
            </a:r>
          </a:p>
          <a:p>
            <a:r>
              <a:rPr lang="en-US" dirty="0"/>
              <a:t>Risk Management </a:t>
            </a:r>
          </a:p>
          <a:p>
            <a:r>
              <a:rPr lang="en-US" dirty="0"/>
              <a:t>Financial Education  </a:t>
            </a:r>
          </a:p>
          <a:p>
            <a:r>
              <a:rPr lang="en-US" dirty="0"/>
              <a:t>Avoid Emotional Decision</a:t>
            </a:r>
          </a:p>
          <a:p>
            <a:r>
              <a:rPr lang="en-US" dirty="0"/>
              <a:t>Seeking Professional Guidance 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280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32851A-743D-DF72-63BD-0E3419B24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596348"/>
            <a:ext cx="7767894" cy="1415332"/>
          </a:xfrm>
        </p:spPr>
        <p:txBody>
          <a:bodyPr/>
          <a:lstStyle/>
          <a:p>
            <a:r>
              <a:rPr lang="en-US" dirty="0"/>
              <a:t>Enhancing Investor Resilience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5E771C3-9AE0-B9A5-2122-994B63DF7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7796" y="2242732"/>
            <a:ext cx="7976881" cy="411480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Diversification</a:t>
            </a:r>
            <a:r>
              <a:rPr lang="en-US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557EE7D-AA68-C206-048B-3FC9A98E2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877311"/>
            <a:ext cx="8247888" cy="3284949"/>
          </a:xfrm>
        </p:spPr>
        <p:txBody>
          <a:bodyPr>
            <a:no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Losses in one sector or Asset class can be offset by the gains from other sector or Asset Class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US stock market lost half of its value at 2008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nvestment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 Financial Sector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incurred loss where as  Healthcare sector regains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Covid 19-2020: Stock Market fell by 30%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nvestment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 Travel and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Hospitality incurred loss where as Technology Sector regains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B78C857-D094-A3FE-60C5-903E30C2B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03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15CD40-5DE8-BB73-3B33-7E1D6791E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609600"/>
            <a:ext cx="8165592" cy="1402080"/>
          </a:xfrm>
        </p:spPr>
        <p:txBody>
          <a:bodyPr/>
          <a:lstStyle/>
          <a:p>
            <a:r>
              <a:rPr lang="en-US" dirty="0"/>
              <a:t>Enhancing Investor Resilience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2341F4A-CBB9-BF08-D3D5-9B4D840CD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7445734" cy="411480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Long Term Perspective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E34BE2E-FB10-FB4E-8657-1B6E4B1C0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="" xmlns:a16="http://schemas.microsoft.com/office/drawing/2014/main" id="{A0358E51-3809-002E-8552-775BA64DBE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4588" y="2876550"/>
            <a:ext cx="7937569" cy="3684588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500"/>
              </a:spcAft>
            </a:pPr>
            <a:r>
              <a:rPr lang="en-US" sz="2000" b="0" i="0" dirty="0">
                <a:solidFill>
                  <a:srgbClr val="00B050"/>
                </a:solidFill>
                <a:effectLst/>
                <a:latin typeface="Söhne"/>
              </a:rPr>
              <a:t>"It's not about timing the market, but time in the market."</a:t>
            </a:r>
            <a:endParaRPr lang="en-US" sz="18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0" marR="0">
              <a:spcBef>
                <a:spcPts val="0"/>
              </a:spcBef>
              <a:spcAft>
                <a:spcPts val="5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Diversification and Risk Reduction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0" marR="0">
              <a:spcBef>
                <a:spcPts val="0"/>
              </a:spcBef>
              <a:spcAft>
                <a:spcPts val="5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Compounding Benefits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0" marR="0">
              <a:spcBef>
                <a:spcPts val="0"/>
              </a:spcBef>
              <a:spcAft>
                <a:spcPts val="5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Riding out Volatility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0" marR="0">
              <a:spcBef>
                <a:spcPts val="0"/>
              </a:spcBef>
              <a:spcAft>
                <a:spcPts val="5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Tax Efficiency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0" marR="0">
              <a:spcBef>
                <a:spcPts val="0"/>
              </a:spcBef>
              <a:spcAft>
                <a:spcPts val="5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Reduced Emotional Decision</a:t>
            </a:r>
          </a:p>
          <a:p>
            <a:pPr marL="0" marR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      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Making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2000" b="1" i="0" dirty="0">
                <a:effectLst/>
                <a:latin typeface="Söhne"/>
              </a:rPr>
              <a:t>Examples: Warren Buffett and Coca-Cola-1988, 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Apple Inc. 2000 , Amazon, Real Estate 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US" sz="1800" b="1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76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32851A-743D-DF72-63BD-0E3419B24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596348"/>
            <a:ext cx="7767894" cy="1415332"/>
          </a:xfrm>
        </p:spPr>
        <p:txBody>
          <a:bodyPr/>
          <a:lstStyle/>
          <a:p>
            <a:r>
              <a:rPr lang="en-US" dirty="0"/>
              <a:t>Enhancing Investor Resilience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5E771C3-9AE0-B9A5-2122-994B63DF7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7797" y="1940681"/>
            <a:ext cx="7976881" cy="878421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Risk Management: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By identifying, assessing, and prioritizing risks, then applying resources</a:t>
            </a:r>
            <a:r>
              <a:rPr lang="en-US" dirty="0"/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investors are better equipped to withstand economic downturns, market volatility, or unexpected disruptions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557EE7D-AA68-C206-048B-3FC9A98E2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877311"/>
            <a:ext cx="2729020" cy="37620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     2008 Financial Crisis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xcess leverage, lack of transparency in mortgage-backed securities, and poor risk management practices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iversifying  portfolios and avoiding too much leverage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Endowment fund like Yale and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Berkshare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Hathaway were different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B78C857-D094-A3FE-60C5-903E30C2B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="" xmlns:a16="http://schemas.microsoft.com/office/drawing/2014/main" id="{00AE50B9-E0D9-A4C4-630B-8708CC56C05B}"/>
              </a:ext>
            </a:extLst>
          </p:cNvPr>
          <p:cNvSpPr txBox="1">
            <a:spLocks/>
          </p:cNvSpPr>
          <p:nvPr/>
        </p:nvSpPr>
        <p:spPr>
          <a:xfrm>
            <a:off x="6506221" y="2885264"/>
            <a:ext cx="2729020" cy="3011953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Brexit &amp; Covid 19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Geopolitical Risk and Global Investment Attitude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Having diversified capital were harmless during covid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Covid 19-2020: Stock Market fell by 30%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="" xmlns:a16="http://schemas.microsoft.com/office/drawing/2014/main" id="{A001C119-DAAF-F094-42A7-04233517BEB1}"/>
              </a:ext>
            </a:extLst>
          </p:cNvPr>
          <p:cNvSpPr txBox="1">
            <a:spLocks/>
          </p:cNvSpPr>
          <p:nvPr/>
        </p:nvSpPr>
        <p:spPr>
          <a:xfrm>
            <a:off x="9327410" y="2877310"/>
            <a:ext cx="2729020" cy="3284949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    Energy Sector - Shift to    Renewables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limate change and the global move towards sustainability 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F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ossil fuel assets less valuable over time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nvesting in renewable energy sources, green technologies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58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15CD40-5DE8-BB73-3B33-7E1D6791E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609600"/>
            <a:ext cx="8165592" cy="1402080"/>
          </a:xfrm>
        </p:spPr>
        <p:txBody>
          <a:bodyPr/>
          <a:lstStyle/>
          <a:p>
            <a:r>
              <a:rPr lang="en-US" dirty="0"/>
              <a:t>Enhancing Investor Resilience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2341F4A-CBB9-BF08-D3D5-9B4D840CD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7445734" cy="411480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Financial Education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E34BE2E-FB10-FB4E-8657-1B6E4B1C0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="" xmlns:a16="http://schemas.microsoft.com/office/drawing/2014/main" id="{A0358E51-3809-002E-8552-775BA64DBE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4588" y="2876550"/>
            <a:ext cx="7937569" cy="36845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cquiring knowledge about money management, including investing, budgeting, and retirement planning</a:t>
            </a:r>
            <a:endParaRPr lang="en-US" sz="18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Safeguard against various financial storm and uncertainties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Avoiding Get-Rich-Quick Schemes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 through education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Real Estate Bubble and the Subprime Mortgage Crisis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Tech Bubble of the Late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1990s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Cryptocurrency Volatility</a:t>
            </a:r>
            <a:endParaRPr lang="en-US" sz="1800" b="1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US" sz="1800" b="1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64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3F7D2E-080D-DBDD-73C4-3C38A2B77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Need to followed by Investors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F7F20BE-640F-EFAB-3A43-2AA146DB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E8FDE3-DBA4-6A04-C75D-E56FE92EF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760" y="2837688"/>
            <a:ext cx="3328283" cy="259570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Long Term Perspective </a:t>
            </a:r>
          </a:p>
          <a:p>
            <a:pPr marL="971550" lvl="1" indent="-285750"/>
            <a:r>
              <a:rPr lang="en-US" i="0" dirty="0">
                <a:effectLst/>
                <a:latin typeface="Söhne"/>
              </a:rPr>
              <a:t>Understanding Volatility</a:t>
            </a:r>
          </a:p>
          <a:p>
            <a:pPr marL="971550" lvl="1" indent="-285750"/>
            <a:r>
              <a:rPr lang="en-US" i="0" dirty="0">
                <a:effectLst/>
                <a:latin typeface="Söhne"/>
              </a:rPr>
              <a:t>Historical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0" dirty="0">
                <a:effectLst/>
                <a:latin typeface="Söhne"/>
              </a:rPr>
              <a:t>Diversification</a:t>
            </a:r>
          </a:p>
          <a:p>
            <a:pPr marL="971550" lvl="1" indent="-285750"/>
            <a:r>
              <a:rPr lang="en-US" dirty="0"/>
              <a:t>Asset Allocation</a:t>
            </a:r>
          </a:p>
          <a:p>
            <a:pPr marL="971550" lvl="1" indent="-285750"/>
            <a:r>
              <a:rPr lang="en-US" dirty="0"/>
              <a:t>Sectoral Diversify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Staying Informed</a:t>
            </a:r>
          </a:p>
          <a:p>
            <a:pPr marL="971550" lvl="1" indent="-285750"/>
            <a:r>
              <a:rPr lang="en-US" i="0" dirty="0">
                <a:effectLst/>
                <a:latin typeface="Söhne"/>
              </a:rPr>
              <a:t>Regular Updates</a:t>
            </a:r>
          </a:p>
          <a:p>
            <a:pPr marL="971550" lvl="1" indent="-285750"/>
            <a:r>
              <a:rPr lang="en-US" i="0" dirty="0">
                <a:effectLst/>
                <a:latin typeface="Söhne"/>
              </a:rPr>
              <a:t>Educate </a:t>
            </a:r>
            <a:r>
              <a:rPr lang="en-US" dirty="0">
                <a:latin typeface="Söhne"/>
              </a:rPr>
              <a:t>O</a:t>
            </a:r>
            <a:r>
              <a:rPr lang="en-US" i="0" dirty="0">
                <a:effectLst/>
                <a:latin typeface="Söhne"/>
              </a:rPr>
              <a:t>urself</a:t>
            </a:r>
          </a:p>
          <a:p>
            <a:endParaRPr lang="en-US" dirty="0"/>
          </a:p>
          <a:p>
            <a:pPr marL="971550" lvl="1" indent="-285750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197C8371-2403-5C44-43D3-530E8D6023FF}"/>
              </a:ext>
            </a:extLst>
          </p:cNvPr>
          <p:cNvSpPr txBox="1">
            <a:spLocks/>
          </p:cNvSpPr>
          <p:nvPr/>
        </p:nvSpPr>
        <p:spPr>
          <a:xfrm>
            <a:off x="5690817" y="2837687"/>
            <a:ext cx="3328283" cy="259570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Risk Assessment  </a:t>
            </a:r>
          </a:p>
          <a:p>
            <a:pPr marL="971550" lvl="1" indent="-285750"/>
            <a:r>
              <a:rPr lang="en-US" sz="2800" dirty="0">
                <a:latin typeface="Söhne"/>
              </a:rPr>
              <a:t>Individual Tolerance </a:t>
            </a:r>
          </a:p>
          <a:p>
            <a:pPr marL="971550" lvl="1" indent="-285750"/>
            <a:r>
              <a:rPr lang="en-US" sz="2800" dirty="0">
                <a:latin typeface="Söhne"/>
              </a:rPr>
              <a:t>Avoid Speculation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Söhne"/>
              </a:rPr>
              <a:t>Keep an Emergency Fund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Söhne"/>
              </a:rPr>
              <a:t>Hedge Against Inflation</a:t>
            </a:r>
          </a:p>
          <a:p>
            <a:pPr marL="971550" lvl="1" indent="-285750"/>
            <a:r>
              <a:rPr lang="en-US" sz="2800" dirty="0"/>
              <a:t>Real Assets</a:t>
            </a:r>
          </a:p>
          <a:p>
            <a:pPr marL="971550" lvl="1" indent="-285750"/>
            <a:r>
              <a:rPr lang="en-US" sz="2800" dirty="0"/>
              <a:t>Inflation Protected Bonds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Be Wary of Debt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Regular Review and Adjust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Consider International Diversification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Stay Calm and Avoid Emotional Decisions</a:t>
            </a:r>
          </a:p>
          <a:p>
            <a:pPr lvl="1" indent="0">
              <a:buNone/>
            </a:pPr>
            <a:endParaRPr lang="en-US" dirty="0">
              <a:latin typeface="Söhne"/>
            </a:endParaRPr>
          </a:p>
          <a:p>
            <a:endParaRPr lang="en-US" dirty="0"/>
          </a:p>
          <a:p>
            <a:pPr marL="971550" lvl="1"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1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787DFD8-D262-D485-B1F2-817C5A092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11732782" cy="217627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Md Saddam Hossain </a:t>
            </a:r>
            <a:r>
              <a:rPr lang="en-US" dirty="0" smtClean="0"/>
              <a:t>Khan</a:t>
            </a:r>
            <a:endParaRPr lang="en-US" dirty="0" smtClean="0"/>
          </a:p>
          <a:p>
            <a:r>
              <a:rPr lang="en-US" dirty="0" smtClean="0"/>
              <a:t>Faculty, BASM</a:t>
            </a:r>
          </a:p>
          <a:p>
            <a:r>
              <a:rPr lang="en-US" dirty="0" smtClean="0"/>
              <a:t>Ex. Assistant Professor, Bangladesh Army International University of S &amp; T</a:t>
            </a:r>
          </a:p>
          <a:p>
            <a:r>
              <a:rPr lang="en-US" dirty="0" smtClean="0"/>
              <a:t>Ex. Lecturer, Bangladesh University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Email: </a:t>
            </a:r>
            <a:r>
              <a:rPr lang="en-US" dirty="0" err="1">
                <a:hlinkClick r:id="rId2"/>
              </a:rPr>
              <a:t>skhan.basm@gmail.com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573" y="497222"/>
            <a:ext cx="5693664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AGENDA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4573" y="1604440"/>
            <a:ext cx="5693664" cy="4087369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Defining Investor Resilience​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​Previous Highs and Lows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Investor Behavior During Critical Periods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​Factors Influencing Investor Resilience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Global Investor Behavior and Resilience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Addressing Political </a:t>
            </a:r>
            <a:r>
              <a:rPr lang="en-US" dirty="0" smtClean="0"/>
              <a:t>Instability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Strategies For Bangladeshi Investors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591" y="1669774"/>
            <a:ext cx="7386497" cy="1375178"/>
          </a:xfrm>
        </p:spPr>
        <p:txBody>
          <a:bodyPr/>
          <a:lstStyle/>
          <a:p>
            <a:r>
              <a:rPr lang="en-US" dirty="0"/>
              <a:t>Investor 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3861" y="3222752"/>
            <a:ext cx="7267227" cy="2700528"/>
          </a:xfrm>
        </p:spPr>
        <p:txBody>
          <a:bodyPr>
            <a:normAutofit/>
          </a:bodyPr>
          <a:lstStyle/>
          <a:p>
            <a:r>
              <a:rPr lang="en-US" sz="2000" b="1" i="0" dirty="0">
                <a:solidFill>
                  <a:srgbClr val="374151"/>
                </a:solidFill>
                <a:effectLst/>
                <a:latin typeface="Söhne"/>
              </a:rPr>
              <a:t>Investor resilience in the capital market refers to the </a:t>
            </a:r>
            <a:r>
              <a:rPr lang="en-US" sz="2500" b="1" i="0" dirty="0">
                <a:solidFill>
                  <a:srgbClr val="374151"/>
                </a:solidFill>
                <a:effectLst/>
                <a:latin typeface="Söhne"/>
              </a:rPr>
              <a:t>ability of investors to withstand and recover from</a:t>
            </a:r>
            <a:r>
              <a:rPr lang="en-US" sz="2000" b="1" i="0" dirty="0">
                <a:solidFill>
                  <a:srgbClr val="374151"/>
                </a:solidFill>
                <a:effectLst/>
                <a:latin typeface="Söhne"/>
              </a:rPr>
              <a:t>…..</a:t>
            </a:r>
          </a:p>
          <a:p>
            <a:pPr marL="1028700" lvl="1" indent="-342900"/>
            <a:r>
              <a:rPr lang="en-US" sz="2400" b="1" dirty="0">
                <a:solidFill>
                  <a:srgbClr val="374151"/>
                </a:solidFill>
                <a:latin typeface="Söhne"/>
              </a:rPr>
              <a:t>M</a:t>
            </a:r>
            <a:r>
              <a:rPr lang="en-US" sz="2400" b="1" i="0" dirty="0">
                <a:solidFill>
                  <a:srgbClr val="374151"/>
                </a:solidFill>
                <a:effectLst/>
                <a:latin typeface="Söhne"/>
              </a:rPr>
              <a:t>arket </a:t>
            </a:r>
            <a:r>
              <a:rPr lang="en-US" sz="2400" b="1" dirty="0">
                <a:solidFill>
                  <a:srgbClr val="374151"/>
                </a:solidFill>
                <a:latin typeface="Söhne"/>
              </a:rPr>
              <a:t>S</a:t>
            </a:r>
            <a:r>
              <a:rPr lang="en-US" sz="2400" b="1" i="0" dirty="0">
                <a:solidFill>
                  <a:srgbClr val="374151"/>
                </a:solidFill>
                <a:effectLst/>
                <a:latin typeface="Söhne"/>
              </a:rPr>
              <a:t>hocks </a:t>
            </a:r>
          </a:p>
          <a:p>
            <a:pPr marL="1028700" lvl="1" indent="-342900"/>
            <a:r>
              <a:rPr lang="en-US" sz="2400" b="1" dirty="0">
                <a:solidFill>
                  <a:srgbClr val="374151"/>
                </a:solidFill>
                <a:latin typeface="Söhne"/>
              </a:rPr>
              <a:t>Downturns</a:t>
            </a:r>
          </a:p>
          <a:p>
            <a:pPr marL="1028700" lvl="1" indent="-342900"/>
            <a:r>
              <a:rPr lang="en-US" sz="2500" b="1" dirty="0">
                <a:solidFill>
                  <a:srgbClr val="374151"/>
                </a:solidFill>
                <a:latin typeface="Söhne"/>
              </a:rPr>
              <a:t>Unfavorable Economic Conditions</a:t>
            </a:r>
            <a:r>
              <a:rPr lang="en-US" sz="2000" b="1" dirty="0">
                <a:solidFill>
                  <a:srgbClr val="374151"/>
                </a:solidFill>
                <a:latin typeface="Söhne"/>
              </a:rPr>
              <a:t>	</a:t>
            </a:r>
            <a:endParaRPr lang="en-US" sz="2000" b="1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="" xmlns:a16="http://schemas.microsoft.com/office/drawing/2014/main" id="{03571BF2-FCCE-E7A0-736D-9168D2BB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Investor Resilience and Capital Market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=""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5120" y="457200"/>
            <a:ext cx="7013448" cy="1419285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Previous Highs and Lows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=""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B2CDA360-CFA3-63FC-217E-86BA1B531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328802"/>
              </p:ext>
            </p:extLst>
          </p:nvPr>
        </p:nvGraphicFramePr>
        <p:xfrm>
          <a:off x="556591" y="1648917"/>
          <a:ext cx="11131826" cy="4394328"/>
        </p:xfrm>
        <a:graphic>
          <a:graphicData uri="http://schemas.openxmlformats.org/drawingml/2006/table">
            <a:tbl>
              <a:tblPr/>
              <a:tblGrid>
                <a:gridCol w="1020418">
                  <a:extLst>
                    <a:ext uri="{9D8B030D-6E8A-4147-A177-3AD203B41FA5}">
                      <a16:colId xmlns="" xmlns:a16="http://schemas.microsoft.com/office/drawing/2014/main" val="2319893511"/>
                    </a:ext>
                  </a:extLst>
                </a:gridCol>
                <a:gridCol w="7289652">
                  <a:extLst>
                    <a:ext uri="{9D8B030D-6E8A-4147-A177-3AD203B41FA5}">
                      <a16:colId xmlns="" xmlns:a16="http://schemas.microsoft.com/office/drawing/2014/main" val="4091269858"/>
                    </a:ext>
                  </a:extLst>
                </a:gridCol>
                <a:gridCol w="913443">
                  <a:extLst>
                    <a:ext uri="{9D8B030D-6E8A-4147-A177-3AD203B41FA5}">
                      <a16:colId xmlns="" xmlns:a16="http://schemas.microsoft.com/office/drawing/2014/main" val="3328381168"/>
                    </a:ext>
                  </a:extLst>
                </a:gridCol>
                <a:gridCol w="1908313">
                  <a:extLst>
                    <a:ext uri="{9D8B030D-6E8A-4147-A177-3AD203B41FA5}">
                      <a16:colId xmlns="" xmlns:a16="http://schemas.microsoft.com/office/drawing/2014/main" val="3440515693"/>
                    </a:ext>
                  </a:extLst>
                </a:gridCol>
              </a:tblGrid>
              <a:tr h="754143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1" dirty="0">
                          <a:effectLst/>
                        </a:rPr>
                        <a:t>Period</a:t>
                      </a:r>
                    </a:p>
                  </a:txBody>
                  <a:tcPr marL="25027" marR="25027" marT="16685" marB="166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1" dirty="0">
                          <a:effectLst/>
                        </a:rPr>
                        <a:t>Event(s)</a:t>
                      </a:r>
                    </a:p>
                  </a:txBody>
                  <a:tcPr marL="25027" marR="25027" marT="16685" marB="166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1" dirty="0">
                          <a:effectLst/>
                        </a:rPr>
                        <a:t>Index</a:t>
                      </a:r>
                    </a:p>
                  </a:txBody>
                  <a:tcPr marL="25027" marR="25027" marT="16685" marB="166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0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1" dirty="0">
                          <a:effectLst/>
                        </a:rPr>
                        <a:t>Growth/Recession</a:t>
                      </a:r>
                    </a:p>
                  </a:txBody>
                  <a:tcPr marL="25027" marR="25027" marT="16685" marB="16685" anchor="b">
                    <a:lnL w="9525" cap="flat" cmpd="sng" algn="ctr">
                      <a:solidFill>
                        <a:srgbClr val="F00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0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0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51450931"/>
                  </a:ext>
                </a:extLst>
              </a:tr>
              <a:tr h="513885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1995-1996</a:t>
                      </a:r>
                    </a:p>
                  </a:txBody>
                  <a:tcPr marL="25027" marR="25027" marT="16685" marB="166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The market experienced a major boom, with the </a:t>
                      </a:r>
                      <a:r>
                        <a:rPr lang="en-US" sz="1600" dirty="0" err="1">
                          <a:effectLst/>
                        </a:rPr>
                        <a:t>DSE</a:t>
                      </a:r>
                      <a:r>
                        <a:rPr lang="en-US" sz="1600" dirty="0">
                          <a:effectLst/>
                        </a:rPr>
                        <a:t> General Index rising by over 300% in a single year</a:t>
                      </a:r>
                    </a:p>
                  </a:txBody>
                  <a:tcPr marL="25027" marR="25027" marT="16685" marB="166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DGEN</a:t>
                      </a:r>
                    </a:p>
                  </a:txBody>
                  <a:tcPr marL="25027" marR="25027" marT="16685" marB="166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Growth</a:t>
                      </a:r>
                    </a:p>
                  </a:txBody>
                  <a:tcPr marL="25027" marR="25027" marT="16685" marB="166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73623734"/>
                  </a:ext>
                </a:extLst>
              </a:tr>
              <a:tr h="513885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1997-1998</a:t>
                      </a:r>
                    </a:p>
                  </a:txBody>
                  <a:tcPr marL="25027" marR="25027" marT="16685" marB="166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The market experienced a major crash, with the </a:t>
                      </a:r>
                      <a:r>
                        <a:rPr lang="en-US" sz="1600" dirty="0" err="1">
                          <a:effectLst/>
                        </a:rPr>
                        <a:t>DSE</a:t>
                      </a:r>
                      <a:r>
                        <a:rPr lang="en-US" sz="1600" dirty="0">
                          <a:effectLst/>
                        </a:rPr>
                        <a:t> General Index falling by over 50% in a single year</a:t>
                      </a:r>
                    </a:p>
                  </a:txBody>
                  <a:tcPr marL="25027" marR="25027" marT="16685" marB="166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DGEN</a:t>
                      </a:r>
                    </a:p>
                  </a:txBody>
                  <a:tcPr marL="25027" marR="25027" marT="16685" marB="166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 smtClean="0">
                          <a:effectLst/>
                        </a:rPr>
                        <a:t>Decline</a:t>
                      </a:r>
                      <a:endParaRPr lang="en-US" sz="1600" dirty="0">
                        <a:effectLst/>
                      </a:endParaRPr>
                    </a:p>
                  </a:txBody>
                  <a:tcPr marL="25027" marR="25027" marT="16685" marB="166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44051225"/>
                  </a:ext>
                </a:extLst>
              </a:tr>
              <a:tr h="513885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2006-2007</a:t>
                      </a:r>
                    </a:p>
                  </a:txBody>
                  <a:tcPr marL="25027" marR="25027" marT="16685" marB="166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The market experienced  boom, with the </a:t>
                      </a:r>
                      <a:r>
                        <a:rPr lang="en-US" sz="1600" dirty="0" err="1">
                          <a:effectLst/>
                        </a:rPr>
                        <a:t>DSE</a:t>
                      </a:r>
                      <a:r>
                        <a:rPr lang="en-US" sz="1600" dirty="0">
                          <a:effectLst/>
                        </a:rPr>
                        <a:t> General Index rising by over 100% in a single year</a:t>
                      </a:r>
                    </a:p>
                  </a:txBody>
                  <a:tcPr marL="25027" marR="25027" marT="16685" marB="166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DGEN</a:t>
                      </a:r>
                    </a:p>
                  </a:txBody>
                  <a:tcPr marL="25027" marR="25027" marT="16685" marB="166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Growth</a:t>
                      </a:r>
                    </a:p>
                  </a:txBody>
                  <a:tcPr marL="25027" marR="25027" marT="16685" marB="166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7924013"/>
                  </a:ext>
                </a:extLst>
              </a:tr>
              <a:tr h="513885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2008-2009</a:t>
                      </a:r>
                    </a:p>
                  </a:txBody>
                  <a:tcPr marL="25027" marR="25027" marT="16685" marB="166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The market experienced  crash, with the </a:t>
                      </a:r>
                      <a:r>
                        <a:rPr lang="en-US" sz="1600" dirty="0" err="1">
                          <a:effectLst/>
                        </a:rPr>
                        <a:t>DSE</a:t>
                      </a:r>
                      <a:r>
                        <a:rPr lang="en-US" sz="1600" dirty="0">
                          <a:effectLst/>
                        </a:rPr>
                        <a:t> General Index falling by over 40% in a single year</a:t>
                      </a:r>
                    </a:p>
                  </a:txBody>
                  <a:tcPr marL="25027" marR="25027" marT="16685" marB="166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 err="1">
                          <a:effectLst/>
                        </a:rPr>
                        <a:t>DGEN</a:t>
                      </a:r>
                      <a:endParaRPr lang="en-US" sz="1600" dirty="0">
                        <a:effectLst/>
                      </a:endParaRPr>
                    </a:p>
                  </a:txBody>
                  <a:tcPr marL="25027" marR="25027" marT="16685" marB="166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 smtClean="0">
                          <a:effectLst/>
                        </a:rPr>
                        <a:t>Recession</a:t>
                      </a:r>
                      <a:endParaRPr lang="en-US" sz="1600" dirty="0">
                        <a:effectLst/>
                      </a:endParaRPr>
                    </a:p>
                  </a:txBody>
                  <a:tcPr marL="25027" marR="25027" marT="16685" marB="166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90727642"/>
                  </a:ext>
                </a:extLst>
              </a:tr>
              <a:tr h="513885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2010-2013</a:t>
                      </a:r>
                    </a:p>
                  </a:txBody>
                  <a:tcPr marL="25027" marR="25027" marT="16685" marB="166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The market experienced a period of sustained growth, with the </a:t>
                      </a:r>
                      <a:r>
                        <a:rPr lang="en-US" sz="1600" dirty="0" err="1">
                          <a:effectLst/>
                        </a:rPr>
                        <a:t>DSE</a:t>
                      </a:r>
                      <a:r>
                        <a:rPr lang="en-US" sz="1600" dirty="0">
                          <a:effectLst/>
                        </a:rPr>
                        <a:t> General Index rising by over 200% over a three-year period</a:t>
                      </a:r>
                    </a:p>
                  </a:txBody>
                  <a:tcPr marL="25027" marR="25027" marT="16685" marB="166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effectLst/>
                        </a:rPr>
                        <a:t>DGEN</a:t>
                      </a:r>
                      <a:r>
                        <a:rPr lang="en-US" sz="1600" dirty="0">
                          <a:effectLst/>
                        </a:rPr>
                        <a:t>/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effectLst/>
                        </a:rPr>
                        <a:t>DSEX</a:t>
                      </a:r>
                      <a:endParaRPr lang="en-US" sz="1600" dirty="0">
                        <a:effectLst/>
                      </a:endParaRPr>
                    </a:p>
                  </a:txBody>
                  <a:tcPr marL="25027" marR="25027" marT="16685" marB="166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Growth</a:t>
                      </a:r>
                    </a:p>
                  </a:txBody>
                  <a:tcPr marL="25027" marR="25027" marT="16685" marB="166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60326829"/>
                  </a:ext>
                </a:extLst>
              </a:tr>
              <a:tr h="513885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2014-2015</a:t>
                      </a:r>
                    </a:p>
                  </a:txBody>
                  <a:tcPr marL="25027" marR="25027" marT="16685" marB="166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The market experienced a period of sustained decline, with the </a:t>
                      </a:r>
                      <a:r>
                        <a:rPr lang="en-US" sz="1600" dirty="0" err="1">
                          <a:effectLst/>
                        </a:rPr>
                        <a:t>DSEX</a:t>
                      </a:r>
                      <a:r>
                        <a:rPr lang="en-US" sz="1600" dirty="0">
                          <a:effectLst/>
                        </a:rPr>
                        <a:t>  falling by over 20% over a two-year period</a:t>
                      </a:r>
                    </a:p>
                  </a:txBody>
                  <a:tcPr marL="25027" marR="25027" marT="16685" marB="166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effectLst/>
                        </a:rPr>
                        <a:t>DSEX</a:t>
                      </a:r>
                      <a:endParaRPr lang="en-US" sz="1600" dirty="0">
                        <a:effectLst/>
                      </a:endParaRPr>
                    </a:p>
                  </a:txBody>
                  <a:tcPr marL="25027" marR="25027" marT="16685" marB="166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 smtClean="0">
                          <a:effectLst/>
                        </a:rPr>
                        <a:t>Decline</a:t>
                      </a:r>
                      <a:endParaRPr lang="en-US" sz="1600" dirty="0">
                        <a:effectLst/>
                      </a:endParaRPr>
                    </a:p>
                  </a:txBody>
                  <a:tcPr marL="25027" marR="25027" marT="16685" marB="166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82667268"/>
                  </a:ext>
                </a:extLst>
              </a:tr>
              <a:tr h="513885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2017-2021</a:t>
                      </a:r>
                    </a:p>
                  </a:txBody>
                  <a:tcPr marL="25027" marR="25027" marT="16685" marB="166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Continued growth, with the </a:t>
                      </a:r>
                      <a:r>
                        <a:rPr lang="en-US" sz="1600" dirty="0" err="1">
                          <a:effectLst/>
                        </a:rPr>
                        <a:t>DSEX</a:t>
                      </a:r>
                      <a:r>
                        <a:rPr lang="en-US" sz="1600" dirty="0">
                          <a:effectLst/>
                        </a:rPr>
                        <a:t> increasing from 4,000 to 7,000</a:t>
                      </a:r>
                    </a:p>
                  </a:txBody>
                  <a:tcPr marL="25027" marR="25027" marT="16685" marB="166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effectLst/>
                        </a:rPr>
                        <a:t>DSEX</a:t>
                      </a:r>
                      <a:endParaRPr lang="en-US" sz="1600" dirty="0">
                        <a:effectLst/>
                      </a:endParaRPr>
                    </a:p>
                  </a:txBody>
                  <a:tcPr marL="25027" marR="25027" marT="16685" marB="166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Growth</a:t>
                      </a:r>
                    </a:p>
                  </a:txBody>
                  <a:tcPr marL="25027" marR="25027" marT="16685" marB="166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87190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77C09F16-6D23-666F-6800-8FC69783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18126"/>
            <a:ext cx="10671048" cy="1361396"/>
          </a:xfrm>
        </p:spPr>
        <p:txBody>
          <a:bodyPr/>
          <a:lstStyle/>
          <a:p>
            <a:r>
              <a:rPr lang="en-US" dirty="0"/>
              <a:t>Investor Behavior during critical periods-1996</a:t>
            </a:r>
          </a:p>
        </p:txBody>
      </p:sp>
      <p:sp>
        <p:nvSpPr>
          <p:cNvPr id="73" name="Footer Placeholder 72">
            <a:extLst>
              <a:ext uri="{FF2B5EF4-FFF2-40B4-BE49-F238E27FC236}">
                <a16:creationId xmlns="" xmlns:a16="http://schemas.microsoft.com/office/drawing/2014/main" id="{253AA363-0A91-5CE9-7764-DD7813D6B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Investor Resilience and Capital Market</a:t>
            </a:r>
          </a:p>
        </p:txBody>
      </p:sp>
      <p:sp>
        <p:nvSpPr>
          <p:cNvPr id="74" name="Slide Number Placeholder 73">
            <a:extLst>
              <a:ext uri="{FF2B5EF4-FFF2-40B4-BE49-F238E27FC236}">
                <a16:creationId xmlns="" xmlns:a16="http://schemas.microsoft.com/office/drawing/2014/main" id="{B964C6B0-844C-A964-2B74-46CF893E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D89B20DF-EF6F-5EFD-A60C-F05B2717CA30}"/>
              </a:ext>
            </a:extLst>
          </p:cNvPr>
          <p:cNvSpPr txBox="1"/>
          <p:nvPr/>
        </p:nvSpPr>
        <p:spPr>
          <a:xfrm>
            <a:off x="621792" y="2179522"/>
            <a:ext cx="1115939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Notable Scenarios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July 1996, the </a:t>
            </a:r>
            <a:r>
              <a:rPr lang="en-US" dirty="0" err="1"/>
              <a:t>DGEN</a:t>
            </a:r>
            <a:r>
              <a:rPr lang="en-US" dirty="0"/>
              <a:t> index was 967.70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05</a:t>
            </a:r>
            <a:r>
              <a:rPr lang="en-US" baseline="30000" dirty="0"/>
              <a:t>th</a:t>
            </a:r>
            <a:r>
              <a:rPr lang="en-US" dirty="0"/>
              <a:t> November 1996 the </a:t>
            </a:r>
            <a:r>
              <a:rPr lang="en-US" dirty="0" err="1"/>
              <a:t>DGEN</a:t>
            </a:r>
            <a:r>
              <a:rPr lang="en-US" dirty="0"/>
              <a:t> index rose to 3648.75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 1996 CSE index rose from 409 to 1157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Committee was formed to Investigate the crash and They Identified ….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Majority share price goes up (24 Companies rose abnormally up to 7/8 folds sometimes higher)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November </a:t>
            </a:r>
            <a:r>
              <a:rPr lang="en-US" dirty="0"/>
              <a:t>6, 1996, DGEN lost 233 points and in April 1997  DGEN dropped to </a:t>
            </a:r>
            <a:r>
              <a:rPr lang="en-US" dirty="0" smtClean="0"/>
              <a:t>957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Advanced companies' road to OTC: Petro Synthesis, Chic Tex Limited, </a:t>
            </a:r>
            <a:r>
              <a:rPr lang="en-US" dirty="0" err="1"/>
              <a:t>Qasem</a:t>
            </a:r>
            <a:r>
              <a:rPr lang="en-US" dirty="0"/>
              <a:t> Textile, Dhaka </a:t>
            </a:r>
            <a:r>
              <a:rPr lang="en-US" dirty="0" smtClean="0"/>
              <a:t>Fisheries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Downturn Continued for the next seven years until 2004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Collusive behavior among institutional investor, high net worth investor and brokerage houses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3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77C09F16-6D23-666F-6800-8FC69783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158010"/>
            <a:ext cx="10671048" cy="1307592"/>
          </a:xfrm>
        </p:spPr>
        <p:txBody>
          <a:bodyPr/>
          <a:lstStyle/>
          <a:p>
            <a:r>
              <a:rPr lang="en-US" dirty="0"/>
              <a:t>Investor Behavior during critical periods-1996</a:t>
            </a:r>
          </a:p>
        </p:txBody>
      </p:sp>
      <p:sp>
        <p:nvSpPr>
          <p:cNvPr id="218" name="Slide Number Placeholder 217">
            <a:extLst>
              <a:ext uri="{FF2B5EF4-FFF2-40B4-BE49-F238E27FC236}">
                <a16:creationId xmlns="" xmlns:a16="http://schemas.microsoft.com/office/drawing/2014/main" id="{C29F391A-4647-2731-26B5-3B262D873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1DECB56F-9786-4DEB-ECCA-2D15C182EE18}"/>
              </a:ext>
            </a:extLst>
          </p:cNvPr>
          <p:cNvSpPr txBox="1"/>
          <p:nvPr/>
        </p:nvSpPr>
        <p:spPr>
          <a:xfrm>
            <a:off x="954157" y="1789043"/>
            <a:ext cx="105124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0" dirty="0">
                <a:effectLst/>
                <a:latin typeface="Söhne"/>
              </a:rPr>
              <a:t>Behavioral Patterns Observed: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i="0" dirty="0">
                <a:effectLst/>
                <a:latin typeface="Söhne"/>
              </a:rPr>
              <a:t>Panic Selling during Downturns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i="0" dirty="0">
                <a:effectLst/>
                <a:latin typeface="Söhne"/>
              </a:rPr>
              <a:t>Overconfidence during Bull Markets</a:t>
            </a:r>
          </a:p>
          <a:p>
            <a:endParaRPr lang="en-US" sz="2400" b="1" i="0" dirty="0">
              <a:effectLst/>
              <a:latin typeface="Söhn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0" dirty="0">
                <a:effectLst/>
                <a:latin typeface="Söhne"/>
              </a:rPr>
              <a:t>Investors' Attitudes Towards the 1996 Downturn of the Capital Market in Bangladesh</a:t>
            </a:r>
            <a:endParaRPr lang="en-US" sz="2400" b="1" dirty="0">
              <a:latin typeface="Söhne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Panic and Desperation</a:t>
            </a:r>
            <a:endParaRPr lang="en-US" sz="2400" dirty="0">
              <a:effectLst/>
              <a:latin typeface="Söhne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Loss of Trust</a:t>
            </a:r>
          </a:p>
          <a:p>
            <a:pPr lvl="1"/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cs typeface="Vrinda" panose="020B05020402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26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77C09F16-6D23-666F-6800-8FC69783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18126"/>
            <a:ext cx="10671048" cy="1361396"/>
          </a:xfrm>
        </p:spPr>
        <p:txBody>
          <a:bodyPr/>
          <a:lstStyle/>
          <a:p>
            <a:r>
              <a:rPr lang="en-US" dirty="0"/>
              <a:t>Investor Behavior during critical periods-2010</a:t>
            </a:r>
          </a:p>
        </p:txBody>
      </p:sp>
      <p:sp>
        <p:nvSpPr>
          <p:cNvPr id="73" name="Footer Placeholder 72">
            <a:extLst>
              <a:ext uri="{FF2B5EF4-FFF2-40B4-BE49-F238E27FC236}">
                <a16:creationId xmlns="" xmlns:a16="http://schemas.microsoft.com/office/drawing/2014/main" id="{253AA363-0A91-5CE9-7764-DD7813D6B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Investor Resilience and Capital Market</a:t>
            </a:r>
          </a:p>
        </p:txBody>
      </p:sp>
      <p:sp>
        <p:nvSpPr>
          <p:cNvPr id="74" name="Slide Number Placeholder 73">
            <a:extLst>
              <a:ext uri="{FF2B5EF4-FFF2-40B4-BE49-F238E27FC236}">
                <a16:creationId xmlns="" xmlns:a16="http://schemas.microsoft.com/office/drawing/2014/main" id="{B964C6B0-844C-A964-2B74-46CF893E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D89B20DF-EF6F-5EFD-A60C-F05B2717CA30}"/>
              </a:ext>
            </a:extLst>
          </p:cNvPr>
          <p:cNvSpPr txBox="1"/>
          <p:nvPr/>
        </p:nvSpPr>
        <p:spPr>
          <a:xfrm>
            <a:off x="621792" y="2179522"/>
            <a:ext cx="111593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Notable Scenarios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DGEN</a:t>
            </a:r>
            <a:r>
              <a:rPr lang="en-US" dirty="0"/>
              <a:t> Continuous Growth of 14.63% 2001 to 2009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Sustained appreciation was experienced in 2007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By 2007, Foreign Institutional Investors took position in leading equities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FII</a:t>
            </a:r>
            <a:r>
              <a:rPr lang="en-US" dirty="0"/>
              <a:t> was driven by partially global move towards frontier market equities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Cumulative net inflow of foreign funds reached $148 Million by October 2007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By 2009, </a:t>
            </a:r>
            <a:r>
              <a:rPr lang="en-US" dirty="0" err="1"/>
              <a:t>DGEN</a:t>
            </a:r>
            <a:r>
              <a:rPr lang="en-US" dirty="0"/>
              <a:t> posted a 62% appreciation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November 15, 2009, </a:t>
            </a:r>
            <a:r>
              <a:rPr lang="en-US" dirty="0" err="1"/>
              <a:t>DGEN</a:t>
            </a:r>
            <a:r>
              <a:rPr lang="en-US" dirty="0"/>
              <a:t> was 3383 but at November 16, 2009, </a:t>
            </a:r>
            <a:r>
              <a:rPr lang="en-US" dirty="0" err="1"/>
              <a:t>DGEN</a:t>
            </a:r>
            <a:r>
              <a:rPr lang="en-US" dirty="0"/>
              <a:t> was 4148 (GP </a:t>
            </a:r>
            <a:r>
              <a:rPr lang="en-US" dirty="0" err="1"/>
              <a:t>IPO,23</a:t>
            </a:r>
            <a:r>
              <a:rPr lang="en-US" dirty="0"/>
              <a:t>% increase)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February 17, 2010 </a:t>
            </a:r>
            <a:r>
              <a:rPr lang="en-US" dirty="0" err="1"/>
              <a:t>DGEN</a:t>
            </a:r>
            <a:r>
              <a:rPr lang="en-US" dirty="0"/>
              <a:t> was 5828 (71% increase from November 2009), on June 13, 2010 it was 6333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December 2010, DGEN was </a:t>
            </a:r>
            <a:r>
              <a:rPr lang="en-US" dirty="0" smtClean="0"/>
              <a:t>8500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26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77C09F16-6D23-666F-6800-8FC69783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158010"/>
            <a:ext cx="10671048" cy="1307592"/>
          </a:xfrm>
        </p:spPr>
        <p:txBody>
          <a:bodyPr/>
          <a:lstStyle/>
          <a:p>
            <a:r>
              <a:rPr lang="en-US" dirty="0"/>
              <a:t>Investor Behavior during critical periods-2010</a:t>
            </a:r>
          </a:p>
        </p:txBody>
      </p:sp>
      <p:sp>
        <p:nvSpPr>
          <p:cNvPr id="218" name="Slide Number Placeholder 217">
            <a:extLst>
              <a:ext uri="{FF2B5EF4-FFF2-40B4-BE49-F238E27FC236}">
                <a16:creationId xmlns="" xmlns:a16="http://schemas.microsoft.com/office/drawing/2014/main" id="{C29F391A-4647-2731-26B5-3B262D873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1DECB56F-9786-4DEB-ECCA-2D15C182EE18}"/>
              </a:ext>
            </a:extLst>
          </p:cNvPr>
          <p:cNvSpPr txBox="1"/>
          <p:nvPr/>
        </p:nvSpPr>
        <p:spPr>
          <a:xfrm>
            <a:off x="795529" y="1789043"/>
            <a:ext cx="106710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öhne"/>
              </a:rPr>
              <a:t>Reasons Behind the Downturn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0" dirty="0">
                <a:effectLst/>
                <a:latin typeface="Söhne"/>
              </a:rPr>
              <a:t>Speculative Behavior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Söhne"/>
              </a:rPr>
              <a:t>Easy </a:t>
            </a:r>
            <a:r>
              <a:rPr lang="en-US" dirty="0" smtClean="0">
                <a:latin typeface="Söhne"/>
              </a:rPr>
              <a:t>Credit</a:t>
            </a:r>
            <a:endParaRPr lang="en-US" dirty="0">
              <a:latin typeface="Söhne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Söhne"/>
              </a:rPr>
              <a:t>Ineffective Market Mechanisms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Söhne"/>
              </a:rPr>
              <a:t>Inexperienced Retail Investors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Söhne"/>
              </a:rPr>
              <a:t>IPO Anomalies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latin typeface="Söhne"/>
            </a:endParaRPr>
          </a:p>
          <a:p>
            <a:r>
              <a:rPr lang="en-US" b="1" i="0" dirty="0">
                <a:effectLst/>
                <a:latin typeface="Söhne"/>
              </a:rPr>
              <a:t>Behavioral Patterns Observed: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Söhne"/>
              </a:rPr>
              <a:t>Overconfidence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0" dirty="0">
                <a:effectLst/>
                <a:latin typeface="Söhne"/>
              </a:rPr>
              <a:t>Panic During the Crash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Söhne"/>
              </a:rPr>
              <a:t>Loss of Trust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0" dirty="0">
                <a:effectLst/>
                <a:latin typeface="Söhne"/>
              </a:rPr>
              <a:t>Calls for Accountability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Söhne"/>
              </a:rPr>
              <a:t>Risk Aversion </a:t>
            </a:r>
            <a:endParaRPr lang="en-US" i="0" dirty="0">
              <a:effectLst/>
              <a:latin typeface="Söhne"/>
            </a:endParaRPr>
          </a:p>
          <a:p>
            <a:endParaRPr lang="en-US" b="1" i="0" dirty="0">
              <a:effectLst/>
              <a:latin typeface="Söhne"/>
            </a:endParaRPr>
          </a:p>
          <a:p>
            <a:pPr lvl="1"/>
            <a:endParaRPr lang="en-US" dirty="0">
              <a:latin typeface="Calibri" panose="020F0502020204030204" pitchFamily="34" charset="0"/>
              <a:cs typeface="Vrinda" panose="020B05020402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32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77C09F16-6D23-666F-6800-8FC69783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225287"/>
            <a:ext cx="10671048" cy="1954235"/>
          </a:xfrm>
        </p:spPr>
        <p:txBody>
          <a:bodyPr/>
          <a:lstStyle/>
          <a:p>
            <a:r>
              <a:rPr lang="en-US" sz="3600" dirty="0"/>
              <a:t>Impact of foreign investment during critical periods-2010</a:t>
            </a:r>
          </a:p>
        </p:txBody>
      </p:sp>
      <p:sp>
        <p:nvSpPr>
          <p:cNvPr id="73" name="Footer Placeholder 72">
            <a:extLst>
              <a:ext uri="{FF2B5EF4-FFF2-40B4-BE49-F238E27FC236}">
                <a16:creationId xmlns="" xmlns:a16="http://schemas.microsoft.com/office/drawing/2014/main" id="{253AA363-0A91-5CE9-7764-DD7813D6B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Investor Resilience and Capital Market</a:t>
            </a:r>
          </a:p>
        </p:txBody>
      </p:sp>
      <p:sp>
        <p:nvSpPr>
          <p:cNvPr id="74" name="Slide Number Placeholder 73">
            <a:extLst>
              <a:ext uri="{FF2B5EF4-FFF2-40B4-BE49-F238E27FC236}">
                <a16:creationId xmlns="" xmlns:a16="http://schemas.microsoft.com/office/drawing/2014/main" id="{B964C6B0-844C-A964-2B74-46CF893E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D89B20DF-EF6F-5EFD-A60C-F05B2717CA30}"/>
              </a:ext>
            </a:extLst>
          </p:cNvPr>
          <p:cNvSpPr txBox="1"/>
          <p:nvPr/>
        </p:nvSpPr>
        <p:spPr>
          <a:xfrm>
            <a:off x="621792" y="2179522"/>
            <a:ext cx="1115939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Things to remember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By April 2010, 12 Months cumulative new withdrawal from </a:t>
            </a:r>
            <a:r>
              <a:rPr lang="en-US" sz="2400" dirty="0" err="1"/>
              <a:t>DSE</a:t>
            </a:r>
            <a:r>
              <a:rPr lang="en-US" sz="2400" dirty="0"/>
              <a:t> was around US $486 Million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Foreign Institutional Investors (</a:t>
            </a:r>
            <a:r>
              <a:rPr lang="en-US" sz="2400" dirty="0" err="1"/>
              <a:t>FII</a:t>
            </a:r>
            <a:r>
              <a:rPr lang="en-US" sz="2400" dirty="0"/>
              <a:t>) booked capital gain and awaited market correction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By April 2011, </a:t>
            </a:r>
            <a:r>
              <a:rPr lang="en-US" sz="2400" dirty="0" err="1"/>
              <a:t>FII</a:t>
            </a:r>
            <a:r>
              <a:rPr lang="en-US" sz="2400" dirty="0"/>
              <a:t> began to return to market from may onwards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Foreign Investments in Bangladesh Capital Market Peaked in 2013 was $930 Million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By 2014, Foreign Investment in Bangladesh Capital Market was $610 Million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Distinctive lagged effect of Foreign Investment in Bangladesh Capital Market 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710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78438558_Win32_v2" id="{4C05A457-285D-454C-A9EA-F338443A797C}" vid="{298C0BDB-2F83-41C5-B87D-3BE7246FD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D2ED2F-BDEE-47B8-82AA-B088E838B0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7EB4D8-2DC8-4900-B296-3F8E8CD9E6AE}">
  <ds:schemaRefs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sharepoint/v3"/>
    <ds:schemaRef ds:uri="230e9df3-be65-4c73-a93b-d1236ebd677e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A2982D6-A655-4F26-86D7-B5C32A625E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{AC3D284E-1520-417F-B8A9-E684495E603E}tf78438558_win32</Template>
  <TotalTime>2248</TotalTime>
  <Words>1071</Words>
  <Application>Microsoft Office PowerPoint</Application>
  <PresentationFormat>Widescreen</PresentationFormat>
  <Paragraphs>208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Arial Regular</vt:lpstr>
      <vt:lpstr>Calibri</vt:lpstr>
      <vt:lpstr>Sabon Next LT</vt:lpstr>
      <vt:lpstr>Söhne</vt:lpstr>
      <vt:lpstr>Vrinda</vt:lpstr>
      <vt:lpstr>Office Theme</vt:lpstr>
      <vt:lpstr>Investor Resilience and Capital market </vt:lpstr>
      <vt:lpstr>AGENDA</vt:lpstr>
      <vt:lpstr>Investor Resilience</vt:lpstr>
      <vt:lpstr> Previous Highs and Lows</vt:lpstr>
      <vt:lpstr>Investor Behavior during critical periods-1996</vt:lpstr>
      <vt:lpstr>Investor Behavior during critical periods-1996</vt:lpstr>
      <vt:lpstr>Investor Behavior during critical periods-2010</vt:lpstr>
      <vt:lpstr>Investor Behavior during critical periods-2010</vt:lpstr>
      <vt:lpstr>Impact of foreign investment during critical periods-2010</vt:lpstr>
      <vt:lpstr>Enhancing Investor Resilience </vt:lpstr>
      <vt:lpstr>Enhancing Investor Resilience </vt:lpstr>
      <vt:lpstr>Enhancing Investor Resilience </vt:lpstr>
      <vt:lpstr>Enhancing Investor Resilience </vt:lpstr>
      <vt:lpstr>Enhancing Investor Resilience </vt:lpstr>
      <vt:lpstr>Strategies Need to followed by Investors</vt:lpstr>
      <vt:lpstr>THANK YOU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Investor Resilience and Capital market </dc:title>
  <dc:subject/>
  <dc:creator>Md saddam</dc:creator>
  <cp:lastModifiedBy>hp</cp:lastModifiedBy>
  <cp:revision>52</cp:revision>
  <cp:lastPrinted>2023-10-05T09:47:33Z</cp:lastPrinted>
  <dcterms:created xsi:type="dcterms:W3CDTF">2023-09-18T06:57:22Z</dcterms:created>
  <dcterms:modified xsi:type="dcterms:W3CDTF">2023-10-10T05:59:17Z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2023-09-18T07:20:06Z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8721a2bc-46e8-492a-ae69-c0c49425be74</vt:lpwstr>
  </property>
  <property fmtid="{D5CDD505-2E9C-101B-9397-08002B2CF9AE}" pid="8" name="MSIP_Label_defa4170-0d19-0005-0004-bc88714345d2_ActionId">
    <vt:lpwstr>c23cdbec-2edd-4a6f-8116-99bb6cd65cdd</vt:lpwstr>
  </property>
  <property fmtid="{D5CDD505-2E9C-101B-9397-08002B2CF9AE}" pid="9" name="MSIP_Label_defa4170-0d19-0005-0004-bc88714345d2_ContentBits">
    <vt:lpwstr>0</vt:lpwstr>
  </property>
</Properties>
</file>